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8"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2543"/>
    <a:srgbClr val="5BAD7F"/>
    <a:srgbClr val="002E75"/>
    <a:srgbClr val="BB1F3E"/>
    <a:srgbClr val="F3335A"/>
    <a:srgbClr val="002D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DB90FD-B08D-4449-8116-3688FFD0ABEA}" v="1" dt="2023-09-18T20:17:20.850"/>
    <p1510:client id="{EB021BB2-1EE7-46BF-8B90-3CA9AE4ED257}" v="28" dt="2023-09-18T20:18:16.0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1" autoAdjust="0"/>
    <p:restoredTop sz="94660"/>
  </p:normalViewPr>
  <p:slideViewPr>
    <p:cSldViewPr snapToGrid="0">
      <p:cViewPr varScale="1">
        <p:scale>
          <a:sx n="92" d="100"/>
          <a:sy n="92" d="100"/>
        </p:scale>
        <p:origin x="90" y="49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57F20-D944-45DD-9736-F1C7B2EE39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398FFD3-336D-421C-902A-48B94E575F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A3C494-2CA2-4CBD-A41C-DFC954BAC356}"/>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5" name="Footer Placeholder 4">
            <a:extLst>
              <a:ext uri="{FF2B5EF4-FFF2-40B4-BE49-F238E27FC236}">
                <a16:creationId xmlns:a16="http://schemas.microsoft.com/office/drawing/2014/main" id="{36F118D0-C583-45FC-949F-B079C8AF81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41D66B-6F03-4418-883E-FF2607EBC942}"/>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1565964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81029-A862-4C81-98FD-C5E716C05B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7C44DB3-5249-4BCA-A0B7-7E69FEF6036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3A7668-2147-41A7-80EA-1E05BAB7620B}"/>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5" name="Footer Placeholder 4">
            <a:extLst>
              <a:ext uri="{FF2B5EF4-FFF2-40B4-BE49-F238E27FC236}">
                <a16:creationId xmlns:a16="http://schemas.microsoft.com/office/drawing/2014/main" id="{6CAE8CCE-EC9B-4952-87C3-6B2D549BE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3AE4E1-BA80-49D1-AEB5-68A967159967}"/>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3193030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9DC22D-49A1-46A8-BB3B-7DBFA2C764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150C01D-0E52-444A-ADCB-43EA9B23620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B97320-0BC6-42B1-A099-04A7E0DD2FBA}"/>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5" name="Footer Placeholder 4">
            <a:extLst>
              <a:ext uri="{FF2B5EF4-FFF2-40B4-BE49-F238E27FC236}">
                <a16:creationId xmlns:a16="http://schemas.microsoft.com/office/drawing/2014/main" id="{0E54FC0B-F9C2-430E-AF49-DAAAF1FE30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55EBE3-AC84-412D-AFE1-393E915990C0}"/>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2967263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F5B40-FB5F-4AE5-8224-8EFCE192F6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EFE4F3-D126-4A72-BC64-724429D032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B3D003-524C-4D82-B6BF-EAA955EE4273}"/>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5" name="Footer Placeholder 4">
            <a:extLst>
              <a:ext uri="{FF2B5EF4-FFF2-40B4-BE49-F238E27FC236}">
                <a16:creationId xmlns:a16="http://schemas.microsoft.com/office/drawing/2014/main" id="{BDA88A67-FBF3-40EB-9868-02CB373CEA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F29F4E-7E92-485A-927D-CBFD183D48CC}"/>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1139001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C77E5-0902-471E-9329-5D61DF36B0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9C73E1-B160-4F8E-9DEE-A8C9EA2579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3549C48-7532-460C-BF1C-A4D1D428DD48}"/>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5" name="Footer Placeholder 4">
            <a:extLst>
              <a:ext uri="{FF2B5EF4-FFF2-40B4-BE49-F238E27FC236}">
                <a16:creationId xmlns:a16="http://schemas.microsoft.com/office/drawing/2014/main" id="{E6C1DD32-64BB-4433-8860-07E0138A94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9DE7F1-6B03-44B9-80F7-3698BA113064}"/>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1024337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A9076-D21F-46DF-B789-2795322D3B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C21BB6-903D-4F88-9A12-0DB42B79565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27321C-889B-4534-8B14-1B00D3B37D3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6F62D5-95F3-4157-9788-5F399DB52DE9}"/>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6" name="Footer Placeholder 5">
            <a:extLst>
              <a:ext uri="{FF2B5EF4-FFF2-40B4-BE49-F238E27FC236}">
                <a16:creationId xmlns:a16="http://schemas.microsoft.com/office/drawing/2014/main" id="{F7FFC8B0-9606-4960-9D56-2283C2BEE8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2CC97C-C5F7-44A2-ACD7-CBB52CD85F54}"/>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2439604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7544E-5FE5-4344-BAFB-0B37796816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45D2A4-0D38-4BCF-B2AA-8B0A02F976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71D954A-850B-43EE-A30B-0A1A51673AC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7FE2FF-E44A-42CF-B639-EFDC00A9BA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CF0ACEE-F262-48F1-95BB-8C615DAE7F2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0D0D52-2804-4C5A-AE0E-3929CCC56415}"/>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8" name="Footer Placeholder 7">
            <a:extLst>
              <a:ext uri="{FF2B5EF4-FFF2-40B4-BE49-F238E27FC236}">
                <a16:creationId xmlns:a16="http://schemas.microsoft.com/office/drawing/2014/main" id="{7488D813-10C6-4D22-BA53-1284E9D330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A63AA7-BEBA-4C0D-A12E-1D8B75D8E6A8}"/>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2721689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C81EF-8BBB-450B-B695-FA1E665CA9B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F4CE27-5492-40AE-9C3B-52CEA7507507}"/>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4" name="Footer Placeholder 3">
            <a:extLst>
              <a:ext uri="{FF2B5EF4-FFF2-40B4-BE49-F238E27FC236}">
                <a16:creationId xmlns:a16="http://schemas.microsoft.com/office/drawing/2014/main" id="{BAA2EA99-1D9C-403A-BBDD-405062FDD0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CDB6B3-3C75-4B48-AB44-A11351560969}"/>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1563256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3C13B7-390A-4909-BB93-413C8BDF33CF}"/>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3" name="Footer Placeholder 2">
            <a:extLst>
              <a:ext uri="{FF2B5EF4-FFF2-40B4-BE49-F238E27FC236}">
                <a16:creationId xmlns:a16="http://schemas.microsoft.com/office/drawing/2014/main" id="{3111EA2A-B3A7-4A2D-9B11-96EEE92F76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F15873-D418-42FE-A2C8-16E555192EAE}"/>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1017810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571CA-A5FB-4A04-B9C7-47D5275D4A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47A3E1-C847-4A0C-9BA1-4065DA3039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B575E59-C7FF-4BB4-8A47-0796C608D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1A112-4ED6-4ED7-8474-F961042A8339}"/>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6" name="Footer Placeholder 5">
            <a:extLst>
              <a:ext uri="{FF2B5EF4-FFF2-40B4-BE49-F238E27FC236}">
                <a16:creationId xmlns:a16="http://schemas.microsoft.com/office/drawing/2014/main" id="{B0C85446-688E-4033-8B1F-65BA87B0D5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43BE7F-2542-45F5-B0F4-76EF7EEB76F4}"/>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16341135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2FE35-A7AE-4212-A206-C4B231F42A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1B9DC4-B437-4A75-83E7-82B9A6E36E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F683E3-60F5-4CA5-B9A6-E002553636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7773782-A26A-4E6A-9E62-E0B1C0DAB444}"/>
              </a:ext>
            </a:extLst>
          </p:cNvPr>
          <p:cNvSpPr>
            <a:spLocks noGrp="1"/>
          </p:cNvSpPr>
          <p:nvPr>
            <p:ph type="dt" sz="half" idx="10"/>
          </p:nvPr>
        </p:nvSpPr>
        <p:spPr/>
        <p:txBody>
          <a:bodyPr/>
          <a:lstStyle/>
          <a:p>
            <a:fld id="{B1EF7DEF-10F6-4E05-B63A-F80936B1DCBD}" type="datetimeFigureOut">
              <a:rPr lang="en-US" smtClean="0"/>
              <a:t>9/18/2023</a:t>
            </a:fld>
            <a:endParaRPr lang="en-US"/>
          </a:p>
        </p:txBody>
      </p:sp>
      <p:sp>
        <p:nvSpPr>
          <p:cNvPr id="6" name="Footer Placeholder 5">
            <a:extLst>
              <a:ext uri="{FF2B5EF4-FFF2-40B4-BE49-F238E27FC236}">
                <a16:creationId xmlns:a16="http://schemas.microsoft.com/office/drawing/2014/main" id="{A06C4886-8DBF-4F73-AE0D-F555FD1161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EA6D31-E5D2-4FBF-A27D-881F0329BB37}"/>
              </a:ext>
            </a:extLst>
          </p:cNvPr>
          <p:cNvSpPr>
            <a:spLocks noGrp="1"/>
          </p:cNvSpPr>
          <p:nvPr>
            <p:ph type="sldNum" sz="quarter" idx="12"/>
          </p:nvPr>
        </p:nvSpPr>
        <p:spPr/>
        <p:txBody>
          <a:bodyPr/>
          <a:lstStyle/>
          <a:p>
            <a:fld id="{53C29925-8750-4001-A134-1F421D6417C3}" type="slidenum">
              <a:rPr lang="en-US" smtClean="0"/>
              <a:t>‹#›</a:t>
            </a:fld>
            <a:endParaRPr lang="en-US"/>
          </a:p>
        </p:txBody>
      </p:sp>
    </p:spTree>
    <p:extLst>
      <p:ext uri="{BB962C8B-B14F-4D97-AF65-F5344CB8AC3E}">
        <p14:creationId xmlns:p14="http://schemas.microsoft.com/office/powerpoint/2010/main" val="396954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54B4B-E360-404C-BAD8-B645CED4CF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64C6DF-752B-44DC-9736-AA6744C220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1B32E6-61AC-417D-A0A6-66ED9C29DE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EF7DEF-10F6-4E05-B63A-F80936B1DCBD}" type="datetimeFigureOut">
              <a:rPr lang="en-US" smtClean="0"/>
              <a:t>9/18/2023</a:t>
            </a:fld>
            <a:endParaRPr lang="en-US"/>
          </a:p>
        </p:txBody>
      </p:sp>
      <p:sp>
        <p:nvSpPr>
          <p:cNvPr id="5" name="Footer Placeholder 4">
            <a:extLst>
              <a:ext uri="{FF2B5EF4-FFF2-40B4-BE49-F238E27FC236}">
                <a16:creationId xmlns:a16="http://schemas.microsoft.com/office/drawing/2014/main" id="{DCFC09D2-6C62-45E0-811D-51C45BED9A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B865844-7BD7-4AC7-8E15-C22D42B1CE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C29925-8750-4001-A134-1F421D6417C3}" type="slidenum">
              <a:rPr lang="en-US" smtClean="0"/>
              <a:t>‹#›</a:t>
            </a:fld>
            <a:endParaRPr lang="en-US"/>
          </a:p>
        </p:txBody>
      </p:sp>
    </p:spTree>
    <p:extLst>
      <p:ext uri="{BB962C8B-B14F-4D97-AF65-F5344CB8AC3E}">
        <p14:creationId xmlns:p14="http://schemas.microsoft.com/office/powerpoint/2010/main" val="22332912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linkedin.com/public-profile/settings?trk=d_flagship3_profile_self_view_public_profile" TargetMode="External"/><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hyperlink" Target="https://www.goarmy.com/careers-and-jobs/career-match/mechanics-engineering/test-repair/91b-wheeled-vehicle-mechanic.html" TargetMode="External"/><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Top Corners Snipped 13">
            <a:extLst>
              <a:ext uri="{FF2B5EF4-FFF2-40B4-BE49-F238E27FC236}">
                <a16:creationId xmlns:a16="http://schemas.microsoft.com/office/drawing/2014/main" id="{4EB9FA7D-6830-4E5D-879F-E9A210C2838A}"/>
              </a:ext>
            </a:extLst>
          </p:cNvPr>
          <p:cNvSpPr/>
          <p:nvPr/>
        </p:nvSpPr>
        <p:spPr>
          <a:xfrm rot="5400000">
            <a:off x="-1976718" y="1976717"/>
            <a:ext cx="6858000" cy="2904565"/>
          </a:xfrm>
          <a:prstGeom prst="snip2SameRect">
            <a:avLst/>
          </a:prstGeom>
          <a:solidFill>
            <a:srgbClr val="002E75"/>
          </a:solidFill>
          <a:ln>
            <a:solidFill>
              <a:srgbClr val="BE25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46F24CF1-54EE-43D1-B087-DF173F1EF04E}"/>
              </a:ext>
            </a:extLst>
          </p:cNvPr>
          <p:cNvSpPr txBox="1"/>
          <p:nvPr/>
        </p:nvSpPr>
        <p:spPr>
          <a:xfrm>
            <a:off x="0" y="2721305"/>
            <a:ext cx="2904566" cy="692497"/>
          </a:xfrm>
          <a:prstGeom prst="rect">
            <a:avLst/>
          </a:prstGeom>
          <a:noFill/>
        </p:spPr>
        <p:txBody>
          <a:bodyPr wrap="square" rtlCol="0">
            <a:spAutoFit/>
          </a:bodyPr>
          <a:lstStyle/>
          <a:p>
            <a:pPr algn="ctr">
              <a:spcAft>
                <a:spcPts val="600"/>
              </a:spcAft>
            </a:pPr>
            <a:r>
              <a:rPr lang="en-US" dirty="0">
                <a:solidFill>
                  <a:schemeClr val="bg1"/>
                </a:solidFill>
              </a:rPr>
              <a:t>Dean Wilcox</a:t>
            </a:r>
          </a:p>
          <a:p>
            <a:pPr algn="ctr"/>
            <a:r>
              <a:rPr lang="en-US" sz="1600" dirty="0">
                <a:solidFill>
                  <a:schemeClr val="bg1"/>
                </a:solidFill>
              </a:rPr>
              <a:t>Cloud Application Development</a:t>
            </a:r>
          </a:p>
        </p:txBody>
      </p:sp>
      <p:pic>
        <p:nvPicPr>
          <p:cNvPr id="9" name="Picture 8">
            <a:extLst>
              <a:ext uri="{FF2B5EF4-FFF2-40B4-BE49-F238E27FC236}">
                <a16:creationId xmlns:a16="http://schemas.microsoft.com/office/drawing/2014/main" id="{48DAB761-1E6B-413F-905E-550896A78280}"/>
              </a:ext>
            </a:extLst>
          </p:cNvPr>
          <p:cNvPicPr>
            <a:picLocks noChangeAspect="1"/>
          </p:cNvPicPr>
          <p:nvPr/>
        </p:nvPicPr>
        <p:blipFill>
          <a:blip r:embed="rId2">
            <a:extLst>
              <a:ext uri="{28A0092B-C50C-407E-A947-70E740481C1C}">
                <a14:useLocalDpi xmlns:a14="http://schemas.microsoft.com/office/drawing/2010/main" val="0"/>
              </a:ext>
            </a:extLst>
          </a:blip>
          <a:srcRect l="320" r="320"/>
          <a:stretch/>
        </p:blipFill>
        <p:spPr>
          <a:xfrm>
            <a:off x="446420" y="194816"/>
            <a:ext cx="2283575" cy="2446203"/>
          </a:xfrm>
          <a:prstGeom prst="snip2DiagRect">
            <a:avLst/>
          </a:prstGeom>
          <a:solidFill>
            <a:srgbClr val="FFFFFF">
              <a:shade val="85000"/>
            </a:srgbClr>
          </a:solidFill>
          <a:ln w="88900" cap="sq">
            <a:solidFill>
              <a:srgbClr val="BB1F3E"/>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19" name="TextBox 18">
            <a:extLst>
              <a:ext uri="{FF2B5EF4-FFF2-40B4-BE49-F238E27FC236}">
                <a16:creationId xmlns:a16="http://schemas.microsoft.com/office/drawing/2014/main" id="{7B4DB1BB-AE04-427F-B383-81D6A8B00ED0}"/>
              </a:ext>
            </a:extLst>
          </p:cNvPr>
          <p:cNvSpPr txBox="1"/>
          <p:nvPr/>
        </p:nvSpPr>
        <p:spPr>
          <a:xfrm>
            <a:off x="0" y="5529997"/>
            <a:ext cx="2904565" cy="1046440"/>
          </a:xfrm>
          <a:prstGeom prst="rect">
            <a:avLst/>
          </a:prstGeom>
          <a:noFill/>
        </p:spPr>
        <p:txBody>
          <a:bodyPr wrap="square" rtlCol="0">
            <a:spAutoFit/>
          </a:bodyPr>
          <a:lstStyle/>
          <a:p>
            <a:pPr algn="ctr"/>
            <a:r>
              <a:rPr lang="en-US" sz="1400" b="1" u="sng" dirty="0">
                <a:solidFill>
                  <a:schemeClr val="bg1"/>
                </a:solidFill>
              </a:rPr>
              <a:t>Contact Information</a:t>
            </a:r>
          </a:p>
          <a:p>
            <a:r>
              <a:rPr lang="en-US" sz="1200" dirty="0">
                <a:solidFill>
                  <a:schemeClr val="bg1"/>
                </a:solidFill>
              </a:rPr>
              <a:t>Phone: 832-573-7963</a:t>
            </a:r>
          </a:p>
          <a:p>
            <a:r>
              <a:rPr lang="en-US" sz="1200" dirty="0">
                <a:solidFill>
                  <a:schemeClr val="bg1"/>
                </a:solidFill>
              </a:rPr>
              <a:t>Email: Wilcox.dean93@gmail.com</a:t>
            </a:r>
          </a:p>
          <a:p>
            <a:r>
              <a:rPr lang="en-US" sz="1200" dirty="0">
                <a:solidFill>
                  <a:schemeClr val="bg1"/>
                </a:solidFill>
              </a:rPr>
              <a:t>LinkedIn: </a:t>
            </a:r>
            <a:r>
              <a:rPr lang="en-US" sz="1200" dirty="0">
                <a:solidFill>
                  <a:schemeClr val="bg1"/>
                </a:solidFill>
                <a:hlinkClick r:id="rId3"/>
              </a:rPr>
              <a:t>Dean’s LinkedIn</a:t>
            </a:r>
            <a:endParaRPr lang="en-US" sz="1200" dirty="0">
              <a:solidFill>
                <a:schemeClr val="bg1"/>
              </a:solidFill>
            </a:endParaRPr>
          </a:p>
          <a:p>
            <a:r>
              <a:rPr lang="en-US" sz="1200" dirty="0">
                <a:solidFill>
                  <a:schemeClr val="bg1"/>
                </a:solidFill>
              </a:rPr>
              <a:t>Location: Lacey, WA </a:t>
            </a:r>
          </a:p>
        </p:txBody>
      </p:sp>
      <p:sp>
        <p:nvSpPr>
          <p:cNvPr id="2" name="TextBox 1">
            <a:extLst>
              <a:ext uri="{FF2B5EF4-FFF2-40B4-BE49-F238E27FC236}">
                <a16:creationId xmlns:a16="http://schemas.microsoft.com/office/drawing/2014/main" id="{4368BC2F-5A9D-95F5-B0D0-F1E774439AA1}"/>
              </a:ext>
            </a:extLst>
          </p:cNvPr>
          <p:cNvSpPr txBox="1"/>
          <p:nvPr/>
        </p:nvSpPr>
        <p:spPr>
          <a:xfrm>
            <a:off x="-1" y="3552925"/>
            <a:ext cx="2904566" cy="1969770"/>
          </a:xfrm>
          <a:prstGeom prst="rect">
            <a:avLst/>
          </a:prstGeom>
          <a:noFill/>
        </p:spPr>
        <p:txBody>
          <a:bodyPr wrap="square" lIns="91440" tIns="45720" rIns="91440" bIns="45720" rtlCol="0" anchor="t">
            <a:spAutoFit/>
          </a:bodyPr>
          <a:lstStyle/>
          <a:p>
            <a:pPr algn="ctr"/>
            <a:r>
              <a:rPr lang="en-US" sz="1400" b="1" u="sng" dirty="0">
                <a:solidFill>
                  <a:schemeClr val="bg1"/>
                </a:solidFill>
              </a:rPr>
              <a:t>Information for Employers</a:t>
            </a:r>
          </a:p>
          <a:p>
            <a:r>
              <a:rPr lang="en-US" sz="1200" dirty="0">
                <a:solidFill>
                  <a:schemeClr val="bg1"/>
                </a:solidFill>
              </a:rPr>
              <a:t>Preferred location(s):  Washington State</a:t>
            </a:r>
          </a:p>
          <a:p>
            <a:r>
              <a:rPr lang="en-US" sz="1200" dirty="0">
                <a:solidFill>
                  <a:schemeClr val="bg1"/>
                </a:solidFill>
              </a:rPr>
              <a:t>Willing to relocate:  </a:t>
            </a:r>
            <a:r>
              <a:rPr lang="en-US" sz="1200" b="1" dirty="0">
                <a:solidFill>
                  <a:schemeClr val="bg1"/>
                </a:solidFill>
              </a:rPr>
              <a:t>Yes</a:t>
            </a:r>
          </a:p>
          <a:p>
            <a:r>
              <a:rPr lang="en-US" sz="1200" dirty="0">
                <a:solidFill>
                  <a:schemeClr val="bg1"/>
                </a:solidFill>
              </a:rPr>
              <a:t>Open to remote:   </a:t>
            </a:r>
            <a:r>
              <a:rPr lang="en-US" sz="1200" b="1" dirty="0">
                <a:solidFill>
                  <a:schemeClr val="bg1"/>
                </a:solidFill>
              </a:rPr>
              <a:t>Yes</a:t>
            </a:r>
            <a:endParaRPr lang="en-US" sz="1200" dirty="0">
              <a:solidFill>
                <a:schemeClr val="bg1"/>
              </a:solidFill>
            </a:endParaRPr>
          </a:p>
          <a:p>
            <a:r>
              <a:rPr lang="en-US" sz="1200" dirty="0">
                <a:solidFill>
                  <a:schemeClr val="bg1"/>
                </a:solidFill>
              </a:rPr>
              <a:t>Military Background: </a:t>
            </a:r>
            <a:r>
              <a:rPr lang="en-US" sz="1200" u="sng" dirty="0">
                <a:solidFill>
                  <a:schemeClr val="bg1"/>
                </a:solidFill>
                <a:hlinkClick r:id="rId4"/>
              </a:rPr>
              <a:t>91B Wheeled Vehicle Mechanic</a:t>
            </a:r>
            <a:endParaRPr lang="en-US" sz="1200" u="sng" dirty="0">
              <a:solidFill>
                <a:schemeClr val="bg1"/>
              </a:solidFill>
            </a:endParaRPr>
          </a:p>
          <a:p>
            <a:r>
              <a:rPr lang="en-US" sz="1200" dirty="0">
                <a:solidFill>
                  <a:schemeClr val="bg1"/>
                </a:solidFill>
              </a:rPr>
              <a:t>Security Clearance: Secret</a:t>
            </a:r>
          </a:p>
          <a:p>
            <a:r>
              <a:rPr lang="en-US" sz="1200" dirty="0">
                <a:solidFill>
                  <a:schemeClr val="bg1"/>
                </a:solidFill>
              </a:rPr>
              <a:t>Security Clearance expiration: Continuous</a:t>
            </a:r>
          </a:p>
          <a:p>
            <a:endParaRPr lang="en-US" sz="1200" b="1" dirty="0">
              <a:solidFill>
                <a:schemeClr val="bg1"/>
              </a:solidFill>
            </a:endParaRPr>
          </a:p>
          <a:p>
            <a:endParaRPr lang="en-US" sz="1200" b="1" dirty="0">
              <a:solidFill>
                <a:schemeClr val="bg1"/>
              </a:solidFill>
            </a:endParaRPr>
          </a:p>
        </p:txBody>
      </p:sp>
      <p:cxnSp>
        <p:nvCxnSpPr>
          <p:cNvPr id="12" name="Straight Connector 11">
            <a:extLst>
              <a:ext uri="{FF2B5EF4-FFF2-40B4-BE49-F238E27FC236}">
                <a16:creationId xmlns:a16="http://schemas.microsoft.com/office/drawing/2014/main" id="{A27C4B59-54E7-9BDD-95C3-E2CCF19CF388}"/>
              </a:ext>
            </a:extLst>
          </p:cNvPr>
          <p:cNvCxnSpPr/>
          <p:nvPr/>
        </p:nvCxnSpPr>
        <p:spPr>
          <a:xfrm>
            <a:off x="652181" y="3075138"/>
            <a:ext cx="1600200" cy="0"/>
          </a:xfrm>
          <a:prstGeom prst="line">
            <a:avLst/>
          </a:prstGeom>
          <a:ln w="25400">
            <a:solidFill>
              <a:srgbClr val="BE2543"/>
            </a:solidFill>
          </a:ln>
        </p:spPr>
        <p:style>
          <a:lnRef idx="1">
            <a:schemeClr val="accent1"/>
          </a:lnRef>
          <a:fillRef idx="0">
            <a:schemeClr val="accent1"/>
          </a:fillRef>
          <a:effectRef idx="0">
            <a:schemeClr val="accent1"/>
          </a:effectRef>
          <a:fontRef idx="minor">
            <a:schemeClr val="tx1"/>
          </a:fontRef>
        </p:style>
      </p:cxnSp>
      <p:pic>
        <p:nvPicPr>
          <p:cNvPr id="1026" name="Picture 2" descr="United States Army - Wikipedia">
            <a:extLst>
              <a:ext uri="{FF2B5EF4-FFF2-40B4-BE49-F238E27FC236}">
                <a16:creationId xmlns:a16="http://schemas.microsoft.com/office/drawing/2014/main" id="{A226F663-C28C-FE44-7A0F-8D40D75656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8963" y="2176463"/>
            <a:ext cx="652183" cy="652183"/>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79FC8F5E-E261-33AD-3CDE-9B822D715410}"/>
              </a:ext>
            </a:extLst>
          </p:cNvPr>
          <p:cNvSpPr txBox="1"/>
          <p:nvPr/>
        </p:nvSpPr>
        <p:spPr>
          <a:xfrm>
            <a:off x="3090514" y="519541"/>
            <a:ext cx="3942419" cy="865537"/>
          </a:xfrm>
          <a:prstGeom prst="rect">
            <a:avLst/>
          </a:prstGeom>
          <a:noFill/>
          <a:ln>
            <a:noFill/>
          </a:ln>
        </p:spPr>
        <p:txBody>
          <a:bodyPr wrap="square" lIns="91440" tIns="45720" rIns="91440" bIns="45720" rtlCol="0" anchor="t">
            <a:normAutofit/>
          </a:bodyPr>
          <a:lstStyle/>
          <a:p>
            <a:r>
              <a:rPr lang="en-US" sz="2800" b="1" dirty="0">
                <a:solidFill>
                  <a:srgbClr val="15395F"/>
                </a:solidFill>
              </a:rPr>
              <a:t>Professional Statement</a:t>
            </a:r>
          </a:p>
        </p:txBody>
      </p:sp>
      <p:sp>
        <p:nvSpPr>
          <p:cNvPr id="18" name="Rectangle: Rounded Corners 17">
            <a:extLst>
              <a:ext uri="{FF2B5EF4-FFF2-40B4-BE49-F238E27FC236}">
                <a16:creationId xmlns:a16="http://schemas.microsoft.com/office/drawing/2014/main" id="{291D5B93-52FB-511F-3B20-527A224B5661}"/>
              </a:ext>
            </a:extLst>
          </p:cNvPr>
          <p:cNvSpPr/>
          <p:nvPr/>
        </p:nvSpPr>
        <p:spPr>
          <a:xfrm>
            <a:off x="3171994" y="975637"/>
            <a:ext cx="8777959" cy="1546496"/>
          </a:xfrm>
          <a:prstGeom prst="roundRect">
            <a:avLst>
              <a:gd name="adj" fmla="val 2019"/>
            </a:avLst>
          </a:prstGeom>
          <a:solidFill>
            <a:schemeClr val="bg1"/>
          </a:solidFill>
          <a:ln w="12700">
            <a:solidFill>
              <a:srgbClr val="BE2543"/>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1400" dirty="0">
                <a:solidFill>
                  <a:schemeClr val="tx1"/>
                </a:solidFill>
                <a:ea typeface="Lato"/>
                <a:cs typeface="Lato"/>
              </a:rPr>
              <a:t>As a highly motivated and result-oriented professional, I am eager to contribute my experience to an organization that values innovation, professional development, and teamwork. Throughout my years in Sales and Marketing, and in the United States Army, I have developed a reputation for being a problem-solver and an effective communicator. I have experience leading teams and coordinating tasks to ensure successful outcomes. My communication skills allow me to effectively interact with colleagues, vendors, and customers to ensure projects are completed on time. I am confident that my passion and dedication to excellence will make me a valuable asset to any team. I believe my skills will help make a seamless transition into the IT field, where I can satisfy customer and company needs.</a:t>
            </a:r>
          </a:p>
        </p:txBody>
      </p:sp>
      <p:sp>
        <p:nvSpPr>
          <p:cNvPr id="3" name="TextBox 2">
            <a:extLst>
              <a:ext uri="{FF2B5EF4-FFF2-40B4-BE49-F238E27FC236}">
                <a16:creationId xmlns:a16="http://schemas.microsoft.com/office/drawing/2014/main" id="{FE3071CE-66AB-4D43-6071-FB504AFDC1E2}"/>
              </a:ext>
            </a:extLst>
          </p:cNvPr>
          <p:cNvSpPr txBox="1"/>
          <p:nvPr/>
        </p:nvSpPr>
        <p:spPr>
          <a:xfrm>
            <a:off x="3072142" y="3260838"/>
            <a:ext cx="2504239" cy="1169551"/>
          </a:xfrm>
          <a:prstGeom prst="rect">
            <a:avLst/>
          </a:prstGeom>
          <a:noFill/>
        </p:spPr>
        <p:txBody>
          <a:bodyPr wrap="square" rtlCol="0">
            <a:spAutoFit/>
          </a:bodyPr>
          <a:lstStyle/>
          <a:p>
            <a:pPr>
              <a:buFont typeface="Arial" panose="020B0604020202020204" pitchFamily="34" charset="0"/>
              <a:buChar char="•"/>
            </a:pPr>
            <a:r>
              <a:rPr lang="en-US" sz="1400" dirty="0"/>
              <a:t>Software Engineer</a:t>
            </a:r>
          </a:p>
          <a:p>
            <a:pPr>
              <a:buFont typeface="Arial" panose="020B0604020202020204" pitchFamily="34" charset="0"/>
              <a:buChar char="•"/>
            </a:pPr>
            <a:r>
              <a:rPr lang="en-US" sz="1400" dirty="0"/>
              <a:t>Intelligence Analyst</a:t>
            </a:r>
          </a:p>
          <a:p>
            <a:pPr>
              <a:buFont typeface="Arial" panose="020B0604020202020204" pitchFamily="34" charset="0"/>
              <a:buChar char="•"/>
            </a:pPr>
            <a:r>
              <a:rPr lang="en-US" sz="1400" dirty="0"/>
              <a:t>Data Analyst</a:t>
            </a:r>
          </a:p>
          <a:p>
            <a:pPr>
              <a:buFont typeface="Arial" panose="020B0604020202020204" pitchFamily="34" charset="0"/>
              <a:buChar char="•"/>
            </a:pPr>
            <a:r>
              <a:rPr lang="en-US" sz="1400" dirty="0"/>
              <a:t>Cloud Software Developer</a:t>
            </a:r>
          </a:p>
          <a:p>
            <a:pPr>
              <a:buFont typeface="Arial" panose="020B0604020202020204" pitchFamily="34" charset="0"/>
              <a:buChar char="•"/>
            </a:pPr>
            <a:r>
              <a:rPr lang="en-US" sz="1400" dirty="0"/>
              <a:t>Principal AI Engineer</a:t>
            </a:r>
          </a:p>
        </p:txBody>
      </p:sp>
      <p:sp>
        <p:nvSpPr>
          <p:cNvPr id="4" name="Rectangle: Diagonal Corners Snipped 3">
            <a:extLst>
              <a:ext uri="{FF2B5EF4-FFF2-40B4-BE49-F238E27FC236}">
                <a16:creationId xmlns:a16="http://schemas.microsoft.com/office/drawing/2014/main" id="{0FFAF5BC-8FB9-12A3-FC50-6204E9A6CDE8}"/>
              </a:ext>
            </a:extLst>
          </p:cNvPr>
          <p:cNvSpPr/>
          <p:nvPr/>
        </p:nvSpPr>
        <p:spPr>
          <a:xfrm>
            <a:off x="3071327" y="2743199"/>
            <a:ext cx="2505054" cy="502267"/>
          </a:xfrm>
          <a:prstGeom prst="snip2DiagRect">
            <a:avLst/>
          </a:prstGeom>
          <a:solidFill>
            <a:srgbClr val="002E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Career Areas </a:t>
            </a:r>
          </a:p>
          <a:p>
            <a:pPr algn="ctr"/>
            <a:r>
              <a:rPr lang="en-US" sz="1600" dirty="0"/>
              <a:t>of Interest</a:t>
            </a:r>
          </a:p>
        </p:txBody>
      </p:sp>
      <p:sp>
        <p:nvSpPr>
          <p:cNvPr id="5" name="Rectangle: Diagonal Corners Snipped 4">
            <a:extLst>
              <a:ext uri="{FF2B5EF4-FFF2-40B4-BE49-F238E27FC236}">
                <a16:creationId xmlns:a16="http://schemas.microsoft.com/office/drawing/2014/main" id="{C3A28460-17C0-C92F-1C94-C20D46894696}"/>
              </a:ext>
            </a:extLst>
          </p:cNvPr>
          <p:cNvSpPr/>
          <p:nvPr/>
        </p:nvSpPr>
        <p:spPr>
          <a:xfrm>
            <a:off x="6343444" y="2743198"/>
            <a:ext cx="2505054" cy="502267"/>
          </a:xfrm>
          <a:prstGeom prst="snip2DiagRect">
            <a:avLst/>
          </a:prstGeom>
          <a:solidFill>
            <a:srgbClr val="002E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    Education</a:t>
            </a:r>
          </a:p>
        </p:txBody>
      </p:sp>
      <p:sp>
        <p:nvSpPr>
          <p:cNvPr id="10" name="TextBox 9">
            <a:extLst>
              <a:ext uri="{FF2B5EF4-FFF2-40B4-BE49-F238E27FC236}">
                <a16:creationId xmlns:a16="http://schemas.microsoft.com/office/drawing/2014/main" id="{6A7193A3-76ED-F196-9B30-B958E99018D1}"/>
              </a:ext>
            </a:extLst>
          </p:cNvPr>
          <p:cNvSpPr txBox="1"/>
          <p:nvPr/>
        </p:nvSpPr>
        <p:spPr>
          <a:xfrm>
            <a:off x="6343444" y="3245465"/>
            <a:ext cx="2505054" cy="1754326"/>
          </a:xfrm>
          <a:prstGeom prst="rect">
            <a:avLst/>
          </a:prstGeom>
          <a:noFill/>
        </p:spPr>
        <p:txBody>
          <a:bodyPr wrap="square" rtlCol="0">
            <a:spAutoFit/>
          </a:bodyPr>
          <a:lstStyle/>
          <a:p>
            <a:pPr marL="171450" indent="-171450">
              <a:buFont typeface="Arial" panose="020B0604020202020204" pitchFamily="34" charset="0"/>
              <a:buChar char="•"/>
            </a:pPr>
            <a:r>
              <a:rPr lang="en-US" sz="1200" dirty="0"/>
              <a:t>St. Martin’s University – Bachelor of Computer Science (Completion 2025)</a:t>
            </a:r>
          </a:p>
          <a:p>
            <a:pPr marL="171450" indent="-171450">
              <a:buFont typeface="Arial" panose="020B0604020202020204" pitchFamily="34" charset="0"/>
              <a:buChar char="•"/>
            </a:pPr>
            <a:r>
              <a:rPr lang="en-US" sz="1200" dirty="0"/>
              <a:t>Washington Vets 2 Tech Student – Cloud Application Development</a:t>
            </a:r>
          </a:p>
          <a:p>
            <a:endParaRPr lang="en-US" sz="1200" dirty="0"/>
          </a:p>
          <a:p>
            <a:pPr algn="ctr"/>
            <a:r>
              <a:rPr lang="en-US" sz="1200" u="sng" dirty="0"/>
              <a:t>Familiar with Python, HTML, CSS, JavaScript, Java, and the Linux OS</a:t>
            </a:r>
          </a:p>
          <a:p>
            <a:endParaRPr lang="en-US" sz="1200" dirty="0"/>
          </a:p>
        </p:txBody>
      </p:sp>
      <p:sp>
        <p:nvSpPr>
          <p:cNvPr id="13" name="TextBox 12">
            <a:extLst>
              <a:ext uri="{FF2B5EF4-FFF2-40B4-BE49-F238E27FC236}">
                <a16:creationId xmlns:a16="http://schemas.microsoft.com/office/drawing/2014/main" id="{F96AF923-EEDB-E496-6416-A1C2B3136AFA}"/>
              </a:ext>
            </a:extLst>
          </p:cNvPr>
          <p:cNvSpPr txBox="1"/>
          <p:nvPr/>
        </p:nvSpPr>
        <p:spPr>
          <a:xfrm>
            <a:off x="3041720" y="5753712"/>
            <a:ext cx="2505057" cy="954107"/>
          </a:xfrm>
          <a:prstGeom prst="rect">
            <a:avLst/>
          </a:prstGeom>
          <a:noFill/>
        </p:spPr>
        <p:txBody>
          <a:bodyPr wrap="square" rtlCol="0">
            <a:spAutoFit/>
          </a:bodyPr>
          <a:lstStyle/>
          <a:p>
            <a:endParaRPr lang="en-US" sz="1400" dirty="0"/>
          </a:p>
          <a:p>
            <a:endParaRPr lang="en-US" sz="1400" dirty="0"/>
          </a:p>
          <a:p>
            <a:endParaRPr lang="en-US" sz="1400" dirty="0"/>
          </a:p>
          <a:p>
            <a:endParaRPr lang="en-US" sz="1400" dirty="0"/>
          </a:p>
        </p:txBody>
      </p:sp>
      <p:grpSp>
        <p:nvGrpSpPr>
          <p:cNvPr id="8" name="Group 7">
            <a:extLst>
              <a:ext uri="{FF2B5EF4-FFF2-40B4-BE49-F238E27FC236}">
                <a16:creationId xmlns:a16="http://schemas.microsoft.com/office/drawing/2014/main" id="{7106A9A7-2A58-49EE-BBCD-452BA50F119B}"/>
              </a:ext>
            </a:extLst>
          </p:cNvPr>
          <p:cNvGrpSpPr/>
          <p:nvPr/>
        </p:nvGrpSpPr>
        <p:grpSpPr>
          <a:xfrm>
            <a:off x="3058498" y="5251445"/>
            <a:ext cx="2505054" cy="513225"/>
            <a:chOff x="9615562" y="2732240"/>
            <a:chExt cx="2505054" cy="513225"/>
          </a:xfrm>
        </p:grpSpPr>
        <p:sp>
          <p:nvSpPr>
            <p:cNvPr id="6" name="Rectangle: Diagonal Corners Snipped 5">
              <a:extLst>
                <a:ext uri="{FF2B5EF4-FFF2-40B4-BE49-F238E27FC236}">
                  <a16:creationId xmlns:a16="http://schemas.microsoft.com/office/drawing/2014/main" id="{05BE6E3A-7CC7-97F9-4137-D4CAA1E9AC10}"/>
                </a:ext>
              </a:extLst>
            </p:cNvPr>
            <p:cNvSpPr/>
            <p:nvPr/>
          </p:nvSpPr>
          <p:spPr>
            <a:xfrm>
              <a:off x="9615562" y="2732240"/>
              <a:ext cx="2505054" cy="502267"/>
            </a:xfrm>
            <a:prstGeom prst="snip2DiagRect">
              <a:avLst/>
            </a:prstGeom>
            <a:solidFill>
              <a:srgbClr val="002E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      Certifications</a:t>
              </a:r>
            </a:p>
          </p:txBody>
        </p:sp>
        <p:pic>
          <p:nvPicPr>
            <p:cNvPr id="15" name="Picture 40" descr="Computer - Free computer icons">
              <a:extLst>
                <a:ext uri="{FF2B5EF4-FFF2-40B4-BE49-F238E27FC236}">
                  <a16:creationId xmlns:a16="http://schemas.microsoft.com/office/drawing/2014/main" id="{32EB8C14-5B80-8C2D-DE1C-4FB33F6712C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54303" y="2743198"/>
              <a:ext cx="502267" cy="502267"/>
            </a:xfrm>
            <a:prstGeom prst="rect">
              <a:avLst/>
            </a:prstGeom>
            <a:noFill/>
            <a:extLst>
              <a:ext uri="{909E8E84-426E-40DD-AFC4-6F175D3DCCD1}">
                <a14:hiddenFill xmlns:a14="http://schemas.microsoft.com/office/drawing/2010/main">
                  <a:solidFill>
                    <a:srgbClr val="FFFFFF"/>
                  </a:solidFill>
                </a14:hiddenFill>
              </a:ext>
            </a:extLst>
          </p:spPr>
        </p:pic>
      </p:grpSp>
      <p:pic>
        <p:nvPicPr>
          <p:cNvPr id="20" name="Picture 42" descr="Education - Free education icons">
            <a:extLst>
              <a:ext uri="{FF2B5EF4-FFF2-40B4-BE49-F238E27FC236}">
                <a16:creationId xmlns:a16="http://schemas.microsoft.com/office/drawing/2014/main" id="{06492959-7060-9569-83AC-2F7F8CE5395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539634" y="2732240"/>
            <a:ext cx="493300" cy="493300"/>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Diagonal Corners Snipped 21">
            <a:extLst>
              <a:ext uri="{FF2B5EF4-FFF2-40B4-BE49-F238E27FC236}">
                <a16:creationId xmlns:a16="http://schemas.microsoft.com/office/drawing/2014/main" id="{C6A2709B-1C02-FA14-6F9D-644FA554CEC2}"/>
              </a:ext>
            </a:extLst>
          </p:cNvPr>
          <p:cNvSpPr/>
          <p:nvPr/>
        </p:nvSpPr>
        <p:spPr>
          <a:xfrm>
            <a:off x="6343446" y="5262403"/>
            <a:ext cx="2404387" cy="502267"/>
          </a:xfrm>
          <a:prstGeom prst="snip2DiagRect">
            <a:avLst/>
          </a:prstGeom>
          <a:solidFill>
            <a:srgbClr val="002E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Projects/</a:t>
            </a:r>
          </a:p>
          <a:p>
            <a:pPr algn="ctr"/>
            <a:r>
              <a:rPr lang="en-US" sz="1600" dirty="0"/>
              <a:t>Experience</a:t>
            </a:r>
          </a:p>
        </p:txBody>
      </p:sp>
      <p:sp>
        <p:nvSpPr>
          <p:cNvPr id="24" name="TextBox 23">
            <a:extLst>
              <a:ext uri="{FF2B5EF4-FFF2-40B4-BE49-F238E27FC236}">
                <a16:creationId xmlns:a16="http://schemas.microsoft.com/office/drawing/2014/main" id="{17B321BE-9319-36CA-3F0A-05F532BDAE4C}"/>
              </a:ext>
            </a:extLst>
          </p:cNvPr>
          <p:cNvSpPr txBox="1"/>
          <p:nvPr/>
        </p:nvSpPr>
        <p:spPr>
          <a:xfrm>
            <a:off x="9527727" y="5778015"/>
            <a:ext cx="2622503" cy="1169551"/>
          </a:xfrm>
          <a:prstGeom prst="rect">
            <a:avLst/>
          </a:prstGeom>
          <a:noFill/>
        </p:spPr>
        <p:txBody>
          <a:bodyPr wrap="square" rtlCol="0">
            <a:spAutoFit/>
          </a:bodyPr>
          <a:lstStyle/>
          <a:p>
            <a:pPr>
              <a:buFont typeface="Arial" panose="020B0604020202020204" pitchFamily="34" charset="0"/>
              <a:buChar char="•"/>
            </a:pPr>
            <a:r>
              <a:rPr lang="en-US" sz="1400" dirty="0"/>
              <a:t> Running</a:t>
            </a:r>
          </a:p>
          <a:p>
            <a:pPr>
              <a:buFont typeface="Arial" panose="020B0604020202020204" pitchFamily="34" charset="0"/>
              <a:buChar char="•"/>
            </a:pPr>
            <a:r>
              <a:rPr lang="en-US" sz="1400" dirty="0"/>
              <a:t>Learning new skills</a:t>
            </a:r>
          </a:p>
          <a:p>
            <a:pPr>
              <a:buFont typeface="Arial" panose="020B0604020202020204" pitchFamily="34" charset="0"/>
              <a:buChar char="•"/>
            </a:pPr>
            <a:r>
              <a:rPr lang="en-US" sz="1400" dirty="0"/>
              <a:t>Meeting new people</a:t>
            </a:r>
          </a:p>
          <a:p>
            <a:pPr>
              <a:buFont typeface="Arial" panose="020B0604020202020204" pitchFamily="34" charset="0"/>
              <a:buChar char="•"/>
            </a:pPr>
            <a:r>
              <a:rPr lang="en-US" sz="1400" dirty="0"/>
              <a:t>Artificial Intelligence</a:t>
            </a:r>
          </a:p>
          <a:p>
            <a:pPr>
              <a:buFont typeface="Arial" panose="020B0604020202020204" pitchFamily="34" charset="0"/>
              <a:buChar char="•"/>
            </a:pPr>
            <a:endParaRPr lang="en-US" sz="1400" dirty="0"/>
          </a:p>
        </p:txBody>
      </p:sp>
      <p:grpSp>
        <p:nvGrpSpPr>
          <p:cNvPr id="17" name="Group 16">
            <a:extLst>
              <a:ext uri="{FF2B5EF4-FFF2-40B4-BE49-F238E27FC236}">
                <a16:creationId xmlns:a16="http://schemas.microsoft.com/office/drawing/2014/main" id="{00DD4F56-819F-43CE-9333-5C215ABAF97E}"/>
              </a:ext>
            </a:extLst>
          </p:cNvPr>
          <p:cNvGrpSpPr/>
          <p:nvPr/>
        </p:nvGrpSpPr>
        <p:grpSpPr>
          <a:xfrm>
            <a:off x="9544503" y="5262403"/>
            <a:ext cx="2515179" cy="502267"/>
            <a:chOff x="9615560" y="5020194"/>
            <a:chExt cx="2515179" cy="502267"/>
          </a:xfrm>
        </p:grpSpPr>
        <p:sp>
          <p:nvSpPr>
            <p:cNvPr id="23" name="Rectangle: Diagonal Corners Snipped 22">
              <a:extLst>
                <a:ext uri="{FF2B5EF4-FFF2-40B4-BE49-F238E27FC236}">
                  <a16:creationId xmlns:a16="http://schemas.microsoft.com/office/drawing/2014/main" id="{B92D41A7-E039-A6F9-80DE-9224AEF53292}"/>
                </a:ext>
              </a:extLst>
            </p:cNvPr>
            <p:cNvSpPr/>
            <p:nvPr/>
          </p:nvSpPr>
          <p:spPr>
            <a:xfrm>
              <a:off x="9615560" y="5020194"/>
              <a:ext cx="2515179" cy="502267"/>
            </a:xfrm>
            <a:prstGeom prst="snip2DiagRect">
              <a:avLst/>
            </a:prstGeom>
            <a:solidFill>
              <a:srgbClr val="002E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          Interests/Hobbies</a:t>
              </a:r>
            </a:p>
          </p:txBody>
        </p:sp>
        <p:pic>
          <p:nvPicPr>
            <p:cNvPr id="27" name="Picture 44" descr="Hobby Icons &amp; Symbols">
              <a:extLst>
                <a:ext uri="{FF2B5EF4-FFF2-40B4-BE49-F238E27FC236}">
                  <a16:creationId xmlns:a16="http://schemas.microsoft.com/office/drawing/2014/main" id="{8FD3ECB0-B6EB-CFB6-F99F-59B093D6BED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18297" y="5048708"/>
              <a:ext cx="438258" cy="438258"/>
            </a:xfrm>
            <a:prstGeom prst="rect">
              <a:avLst/>
            </a:prstGeom>
            <a:noFill/>
            <a:extLst>
              <a:ext uri="{909E8E84-426E-40DD-AFC4-6F175D3DCCD1}">
                <a14:hiddenFill xmlns:a14="http://schemas.microsoft.com/office/drawing/2010/main">
                  <a:solidFill>
                    <a:srgbClr val="FFFFFF"/>
                  </a:solidFill>
                </a14:hiddenFill>
              </a:ext>
            </a:extLst>
          </p:spPr>
        </p:pic>
      </p:grpSp>
      <p:pic>
        <p:nvPicPr>
          <p:cNvPr id="29" name="Picture 28">
            <a:extLst>
              <a:ext uri="{FF2B5EF4-FFF2-40B4-BE49-F238E27FC236}">
                <a16:creationId xmlns:a16="http://schemas.microsoft.com/office/drawing/2014/main" id="{BD20C68F-0D81-24FC-2DD6-5AB1A9DE4CD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32287" y="51907"/>
            <a:ext cx="2198452" cy="722585"/>
          </a:xfrm>
          <a:prstGeom prst="rect">
            <a:avLst/>
          </a:prstGeom>
        </p:spPr>
      </p:pic>
      <p:grpSp>
        <p:nvGrpSpPr>
          <p:cNvPr id="11" name="Group 10">
            <a:extLst>
              <a:ext uri="{FF2B5EF4-FFF2-40B4-BE49-F238E27FC236}">
                <a16:creationId xmlns:a16="http://schemas.microsoft.com/office/drawing/2014/main" id="{BF764E02-5F30-4D96-9673-999757A4272D}"/>
              </a:ext>
            </a:extLst>
          </p:cNvPr>
          <p:cNvGrpSpPr/>
          <p:nvPr/>
        </p:nvGrpSpPr>
        <p:grpSpPr>
          <a:xfrm>
            <a:off x="9615560" y="2755168"/>
            <a:ext cx="2505055" cy="502267"/>
            <a:chOff x="9615560" y="2755168"/>
            <a:chExt cx="2505055" cy="502267"/>
          </a:xfrm>
        </p:grpSpPr>
        <p:sp>
          <p:nvSpPr>
            <p:cNvPr id="30" name="Rectangle: Diagonal Corners Snipped 29">
              <a:extLst>
                <a:ext uri="{FF2B5EF4-FFF2-40B4-BE49-F238E27FC236}">
                  <a16:creationId xmlns:a16="http://schemas.microsoft.com/office/drawing/2014/main" id="{2C0E9AE6-32D8-4E60-A854-BCCF59C1E59A}"/>
                </a:ext>
              </a:extLst>
            </p:cNvPr>
            <p:cNvSpPr/>
            <p:nvPr/>
          </p:nvSpPr>
          <p:spPr>
            <a:xfrm>
              <a:off x="9615560" y="2755168"/>
              <a:ext cx="2505055" cy="502267"/>
            </a:xfrm>
            <a:prstGeom prst="snip2DiagRect">
              <a:avLst/>
            </a:prstGeom>
            <a:solidFill>
              <a:srgbClr val="002E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       Additional Skills</a:t>
              </a:r>
            </a:p>
          </p:txBody>
        </p:sp>
        <p:pic>
          <p:nvPicPr>
            <p:cNvPr id="31" name="Picture 46" descr="Training - Free business icons">
              <a:extLst>
                <a:ext uri="{FF2B5EF4-FFF2-40B4-BE49-F238E27FC236}">
                  <a16:creationId xmlns:a16="http://schemas.microsoft.com/office/drawing/2014/main" id="{E3497C91-A43C-4ECC-AEE5-5D026367646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774812" y="2784745"/>
              <a:ext cx="454584" cy="454584"/>
            </a:xfrm>
            <a:prstGeom prst="rect">
              <a:avLst/>
            </a:prstGeom>
            <a:noFill/>
            <a:extLst>
              <a:ext uri="{909E8E84-426E-40DD-AFC4-6F175D3DCCD1}">
                <a14:hiddenFill xmlns:a14="http://schemas.microsoft.com/office/drawing/2010/main">
                  <a:solidFill>
                    <a:srgbClr val="FFFFFF"/>
                  </a:solidFill>
                </a14:hiddenFill>
              </a:ext>
            </a:extLst>
          </p:spPr>
        </p:pic>
      </p:grpSp>
      <p:sp>
        <p:nvSpPr>
          <p:cNvPr id="32" name="TextBox 31">
            <a:extLst>
              <a:ext uri="{FF2B5EF4-FFF2-40B4-BE49-F238E27FC236}">
                <a16:creationId xmlns:a16="http://schemas.microsoft.com/office/drawing/2014/main" id="{E140DC25-FE42-49B8-AE69-48047A4DF47E}"/>
              </a:ext>
            </a:extLst>
          </p:cNvPr>
          <p:cNvSpPr txBox="1"/>
          <p:nvPr/>
        </p:nvSpPr>
        <p:spPr>
          <a:xfrm>
            <a:off x="9615560" y="3302009"/>
            <a:ext cx="2605725" cy="1600438"/>
          </a:xfrm>
          <a:prstGeom prst="rect">
            <a:avLst/>
          </a:prstGeom>
          <a:noFill/>
        </p:spPr>
        <p:txBody>
          <a:bodyPr wrap="square" rtlCol="0">
            <a:spAutoFit/>
          </a:bodyPr>
          <a:lstStyle/>
          <a:p>
            <a:pPr>
              <a:buFont typeface="Arial" panose="020B0604020202020204" pitchFamily="34" charset="0"/>
              <a:buChar char="•"/>
            </a:pPr>
            <a:r>
              <a:rPr lang="en-US" sz="1400" dirty="0"/>
              <a:t>Solutions Oriented professional</a:t>
            </a:r>
          </a:p>
          <a:p>
            <a:pPr>
              <a:buFont typeface="Arial" panose="020B0604020202020204" pitchFamily="34" charset="0"/>
              <a:buChar char="•"/>
            </a:pPr>
            <a:r>
              <a:rPr lang="en-US" sz="1400" dirty="0"/>
              <a:t>Effective cross functional communicator</a:t>
            </a:r>
          </a:p>
          <a:p>
            <a:pPr>
              <a:buFont typeface="Arial" panose="020B0604020202020204" pitchFamily="34" charset="0"/>
              <a:buChar char="•"/>
            </a:pPr>
            <a:r>
              <a:rPr lang="en-US" sz="1400" dirty="0"/>
              <a:t>Rapid and adaptive</a:t>
            </a:r>
          </a:p>
          <a:p>
            <a:pPr>
              <a:buFont typeface="Arial" panose="020B0604020202020204" pitchFamily="34" charset="0"/>
              <a:buChar char="•"/>
            </a:pPr>
            <a:r>
              <a:rPr lang="en-US" sz="1400" dirty="0"/>
              <a:t>Sales enthusiast</a:t>
            </a:r>
          </a:p>
          <a:p>
            <a:pPr>
              <a:buFont typeface="Arial" panose="020B0604020202020204" pitchFamily="34" charset="0"/>
              <a:buChar char="•"/>
            </a:pPr>
            <a:r>
              <a:rPr lang="en-US" sz="1400" dirty="0"/>
              <a:t>Manager/Supervisor experience</a:t>
            </a:r>
          </a:p>
          <a:p>
            <a:pPr>
              <a:buFont typeface="Arial" panose="020B0604020202020204" pitchFamily="34" charset="0"/>
              <a:buChar char="•"/>
            </a:pPr>
            <a:endParaRPr lang="en-US" sz="1400" dirty="0"/>
          </a:p>
        </p:txBody>
      </p:sp>
      <p:sp>
        <p:nvSpPr>
          <p:cNvPr id="33" name="TextBox 32">
            <a:extLst>
              <a:ext uri="{FF2B5EF4-FFF2-40B4-BE49-F238E27FC236}">
                <a16:creationId xmlns:a16="http://schemas.microsoft.com/office/drawing/2014/main" id="{687D99D8-5A0E-4C76-A46E-F92BCDDDC1BA}"/>
              </a:ext>
            </a:extLst>
          </p:cNvPr>
          <p:cNvSpPr txBox="1"/>
          <p:nvPr/>
        </p:nvSpPr>
        <p:spPr>
          <a:xfrm>
            <a:off x="6343444" y="5773049"/>
            <a:ext cx="2505057" cy="307777"/>
          </a:xfrm>
          <a:prstGeom prst="rect">
            <a:avLst/>
          </a:prstGeom>
          <a:noFill/>
        </p:spPr>
        <p:txBody>
          <a:bodyPr wrap="square" rtlCol="0">
            <a:spAutoFit/>
          </a:bodyPr>
          <a:lstStyle/>
          <a:p>
            <a:pPr>
              <a:buFont typeface="Arial" panose="020B0604020202020204" pitchFamily="34" charset="0"/>
              <a:buChar char="•"/>
            </a:pPr>
            <a:r>
              <a:rPr lang="en-US" sz="1400" dirty="0"/>
              <a:t> GitHub projects:  </a:t>
            </a:r>
          </a:p>
        </p:txBody>
      </p:sp>
      <p:pic>
        <p:nvPicPr>
          <p:cNvPr id="34" name="Picture 2" descr="Job search - Free professions and jobs icons">
            <a:extLst>
              <a:ext uri="{FF2B5EF4-FFF2-40B4-BE49-F238E27FC236}">
                <a16:creationId xmlns:a16="http://schemas.microsoft.com/office/drawing/2014/main" id="{A42D524F-AEF1-4882-9152-7089995869DB}"/>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215633" y="2763496"/>
            <a:ext cx="455993" cy="45599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roject management - Free business and finance icons">
            <a:extLst>
              <a:ext uri="{FF2B5EF4-FFF2-40B4-BE49-F238E27FC236}">
                <a16:creationId xmlns:a16="http://schemas.microsoft.com/office/drawing/2014/main" id="{10CB42E6-FCF4-40B7-83AC-7729AA081A4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529770" y="5265467"/>
            <a:ext cx="502266" cy="5022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6306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United States Army - Wikipedia">
            <a:extLst>
              <a:ext uri="{FF2B5EF4-FFF2-40B4-BE49-F238E27FC236}">
                <a16:creationId xmlns:a16="http://schemas.microsoft.com/office/drawing/2014/main" id="{6253DE1E-1650-4855-B448-6FCB4E228B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77" y="1325437"/>
            <a:ext cx="652183" cy="65218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United States Air Force - Wikipedia">
            <a:extLst>
              <a:ext uri="{FF2B5EF4-FFF2-40B4-BE49-F238E27FC236}">
                <a16:creationId xmlns:a16="http://schemas.microsoft.com/office/drawing/2014/main" id="{733B777D-990E-4227-BF80-8CD64BA161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077" y="1325437"/>
            <a:ext cx="652183" cy="65218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le:Emblem of the United States Marine Corps.svg - Wikimedia Commons">
            <a:extLst>
              <a:ext uri="{FF2B5EF4-FFF2-40B4-BE49-F238E27FC236}">
                <a16:creationId xmlns:a16="http://schemas.microsoft.com/office/drawing/2014/main" id="{A704405E-039E-48AB-BD40-9CAB22D082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66977" y="1325437"/>
            <a:ext cx="652183" cy="65218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nited States Navy - Wikipedia">
            <a:extLst>
              <a:ext uri="{FF2B5EF4-FFF2-40B4-BE49-F238E27FC236}">
                <a16:creationId xmlns:a16="http://schemas.microsoft.com/office/drawing/2014/main" id="{BADCE479-0CD8-406D-BC80-1294B4BCED5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97877" y="1325437"/>
            <a:ext cx="652183" cy="65218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nited States Coast Guard - Wikipedia">
            <a:extLst>
              <a:ext uri="{FF2B5EF4-FFF2-40B4-BE49-F238E27FC236}">
                <a16:creationId xmlns:a16="http://schemas.microsoft.com/office/drawing/2014/main" id="{4FB92698-6D40-47E5-9C96-1114838711C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28777" y="1325437"/>
            <a:ext cx="652183" cy="65218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34F2C40-89EB-4CC4-B2DC-741CA6E8E9BB}"/>
              </a:ext>
            </a:extLst>
          </p:cNvPr>
          <p:cNvSpPr txBox="1"/>
          <p:nvPr/>
        </p:nvSpPr>
        <p:spPr>
          <a:xfrm>
            <a:off x="857360" y="878187"/>
            <a:ext cx="2416111" cy="369332"/>
          </a:xfrm>
          <a:prstGeom prst="rect">
            <a:avLst/>
          </a:prstGeom>
          <a:noFill/>
        </p:spPr>
        <p:txBody>
          <a:bodyPr wrap="none" rtlCol="0">
            <a:spAutoFit/>
          </a:bodyPr>
          <a:lstStyle/>
          <a:p>
            <a:r>
              <a:rPr lang="en-US" b="1" u="sng" dirty="0"/>
              <a:t>Armed Forces Branches</a:t>
            </a:r>
          </a:p>
        </p:txBody>
      </p:sp>
      <p:sp>
        <p:nvSpPr>
          <p:cNvPr id="6" name="TextBox 5">
            <a:extLst>
              <a:ext uri="{FF2B5EF4-FFF2-40B4-BE49-F238E27FC236}">
                <a16:creationId xmlns:a16="http://schemas.microsoft.com/office/drawing/2014/main" id="{DD708843-80A8-48F6-A5AF-F523C2196A57}"/>
              </a:ext>
            </a:extLst>
          </p:cNvPr>
          <p:cNvSpPr txBox="1"/>
          <p:nvPr/>
        </p:nvSpPr>
        <p:spPr>
          <a:xfrm>
            <a:off x="4287290" y="878187"/>
            <a:ext cx="5041573" cy="3970318"/>
          </a:xfrm>
          <a:prstGeom prst="rect">
            <a:avLst/>
          </a:prstGeom>
          <a:noFill/>
        </p:spPr>
        <p:txBody>
          <a:bodyPr wrap="none" rtlCol="0">
            <a:spAutoFit/>
          </a:bodyPr>
          <a:lstStyle/>
          <a:p>
            <a:pPr algn="ctr"/>
            <a:r>
              <a:rPr lang="en-US" b="1" u="sng" dirty="0"/>
              <a:t>Photo</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Don’t resize, just Right click then change the picture</a:t>
            </a:r>
          </a:p>
          <a:p>
            <a:r>
              <a:rPr lang="en-US" dirty="0"/>
              <a:t>Then copy and past on to your slide</a:t>
            </a:r>
          </a:p>
        </p:txBody>
      </p:sp>
      <p:pic>
        <p:nvPicPr>
          <p:cNvPr id="10" name="Picture 9">
            <a:extLst>
              <a:ext uri="{FF2B5EF4-FFF2-40B4-BE49-F238E27FC236}">
                <a16:creationId xmlns:a16="http://schemas.microsoft.com/office/drawing/2014/main" id="{588351C9-9DF4-4184-BA5D-188B7CB17D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66288" y="1501744"/>
            <a:ext cx="2283575" cy="2446203"/>
          </a:xfrm>
          <a:prstGeom prst="snip2DiagRect">
            <a:avLst/>
          </a:prstGeom>
          <a:solidFill>
            <a:srgbClr val="FFFFFF">
              <a:shade val="85000"/>
            </a:srgbClr>
          </a:solidFill>
          <a:ln w="88900" cap="sq">
            <a:solidFill>
              <a:srgbClr val="BB1F3E"/>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069048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52ab6079-090e-4c73-a352-36deb025419f">
      <Terms xmlns="http://schemas.microsoft.com/office/infopath/2007/PartnerControls"/>
    </lcf76f155ced4ddcb4097134ff3c332f>
    <TaxCatchAll xmlns="852100cf-56dc-44e3-b756-1e43dd9ef70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E6E5C2E79C3FE40BE375597294CBCAB" ma:contentTypeVersion="17" ma:contentTypeDescription="Create a new document." ma:contentTypeScope="" ma:versionID="4b2d36b1a9330e25a34beb24172aa6c4">
  <xsd:schema xmlns:xsd="http://www.w3.org/2001/XMLSchema" xmlns:xs="http://www.w3.org/2001/XMLSchema" xmlns:p="http://schemas.microsoft.com/office/2006/metadata/properties" xmlns:ns2="52ab6079-090e-4c73-a352-36deb025419f" xmlns:ns3="852100cf-56dc-44e3-b756-1e43dd9ef70f" targetNamespace="http://schemas.microsoft.com/office/2006/metadata/properties" ma:root="true" ma:fieldsID="190bb3571c1f20509e7b1c014852bf11" ns2:_="" ns3:_="">
    <xsd:import namespace="52ab6079-090e-4c73-a352-36deb025419f"/>
    <xsd:import namespace="852100cf-56dc-44e3-b756-1e43dd9ef70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3:SharedWithUsers" minOccurs="0"/>
                <xsd:element ref="ns3:SharedWithDetails"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2ab6079-090e-4c73-a352-36deb02541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755228b6-da8d-4eb1-a084-65fd4bcde5c1"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52100cf-56dc-44e3-b756-1e43dd9ef70f" elementFormDefault="qualified">
    <xsd:import namespace="http://schemas.microsoft.com/office/2006/documentManagement/types"/>
    <xsd:import namespace="http://schemas.microsoft.com/office/infopath/2007/PartnerControls"/>
    <xsd:element name="TaxCatchAll" ma:index="20" nillable="true" ma:displayName="Taxonomy Catch All Column" ma:hidden="true" ma:list="{69cc7030-38c9-46b0-89bd-6734ffd26810}" ma:internalName="TaxCatchAll" ma:showField="CatchAllData" ma:web="852100cf-56dc-44e3-b756-1e43dd9ef70f">
      <xsd:complexType>
        <xsd:complexContent>
          <xsd:extension base="dms:MultiChoiceLookup">
            <xsd:sequence>
              <xsd:element name="Value" type="dms:Lookup" maxOccurs="unbounded" minOccurs="0" nillable="true"/>
            </xsd:sequence>
          </xsd:extension>
        </xsd:complexContent>
      </xsd:complex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F56DB90-F373-4EB0-AF96-436E6A2DE190}">
  <ds:schemaRefs>
    <ds:schemaRef ds:uri="http://schemas.openxmlformats.org/package/2006/metadata/core-properties"/>
    <ds:schemaRef ds:uri="http://schemas.microsoft.com/office/2006/documentManagement/types"/>
    <ds:schemaRef ds:uri="http://schemas.microsoft.com/office/infopath/2007/PartnerControls"/>
    <ds:schemaRef ds:uri="http://schemas.microsoft.com/office/2006/metadata/properties"/>
    <ds:schemaRef ds:uri="http://www.w3.org/XML/1998/namespace"/>
    <ds:schemaRef ds:uri="32adab39-e87a-40e4-8047-2d298e5eaec4"/>
    <ds:schemaRef ds:uri="5f62d293-6be9-4179-b40c-59bff482f2d9"/>
    <ds:schemaRef ds:uri="http://purl.org/dc/dcmitype/"/>
    <ds:schemaRef ds:uri="http://purl.org/dc/terms/"/>
    <ds:schemaRef ds:uri="http://purl.org/dc/elements/1.1/"/>
    <ds:schemaRef ds:uri="52ab6079-090e-4c73-a352-36deb025419f"/>
    <ds:schemaRef ds:uri="852100cf-56dc-44e3-b756-1e43dd9ef70f"/>
  </ds:schemaRefs>
</ds:datastoreItem>
</file>

<file path=customXml/itemProps2.xml><?xml version="1.0" encoding="utf-8"?>
<ds:datastoreItem xmlns:ds="http://schemas.openxmlformats.org/officeDocument/2006/customXml" ds:itemID="{99DD507D-2C0F-416E-9C41-627472EBDB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2ab6079-090e-4c73-a352-36deb025419f"/>
    <ds:schemaRef ds:uri="852100cf-56dc-44e3-b756-1e43dd9ef70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E355A57-D0B9-4AB9-8DF9-C306DBAAB3C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495</TotalTime>
  <Words>323</Words>
  <Application>Microsoft Office PowerPoint</Application>
  <PresentationFormat>Widescreen</PresentationFormat>
  <Paragraphs>60</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Calibri Light</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Takata, Adam W.</dc:creator>
  <cp:lastModifiedBy>Wilcox, Dean A.</cp:lastModifiedBy>
  <cp:revision>30</cp:revision>
  <dcterms:created xsi:type="dcterms:W3CDTF">2023-06-05T16:01:03Z</dcterms:created>
  <dcterms:modified xsi:type="dcterms:W3CDTF">2023-09-18T22:07:03Z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0x0101001E6E5C2E79C3FE40BE375597294CBCAB</vt:lpwstr>
  </property>
  <property fmtid="{D5CDD505-2E9C-101B-9397-08002B2CF9AE}" pid="3" name="MediaServiceImageTags">
    <vt:lpwstr/>
  </property>
</Properties>
</file>

<file path=docProps/thumbnail.jpeg>
</file>